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8" userDrawn="1">
          <p15:clr>
            <a:srgbClr val="A4A3A4"/>
          </p15:clr>
        </p15:guide>
        <p15:guide id="2" pos="73" userDrawn="1">
          <p15:clr>
            <a:srgbClr val="A4A3A4"/>
          </p15:clr>
        </p15:guide>
        <p15:guide id="3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ziska Lieder" initials="FL" lastIdx="0" clrIdx="0"/>
  <p:cmAuthor id="2" name="Franziska Lieder" initials="FL [2]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E24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602"/>
  </p:normalViewPr>
  <p:slideViewPr>
    <p:cSldViewPr snapToObjects="1">
      <p:cViewPr>
        <p:scale>
          <a:sx n="150" d="100"/>
          <a:sy n="150" d="100"/>
        </p:scale>
        <p:origin x="136" y="-4884"/>
      </p:cViewPr>
      <p:guideLst>
        <p:guide orient="horz" pos="818"/>
        <p:guide pos="7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zler, Franziska" userId="d9da1968-53c0-42ef-8402-8ec29ee44b39" providerId="ADAL" clId="{797C4332-D1EA-4E54-8B2D-8AE1A184468B}"/>
    <pc:docChg chg="modSld">
      <pc:chgData name="Metzler, Franziska" userId="d9da1968-53c0-42ef-8402-8ec29ee44b39" providerId="ADAL" clId="{797C4332-D1EA-4E54-8B2D-8AE1A184468B}" dt="2026-01-14T21:38:46.121" v="5" actId="20577"/>
      <pc:docMkLst>
        <pc:docMk/>
      </pc:docMkLst>
      <pc:sldChg chg="modSp mod">
        <pc:chgData name="Metzler, Franziska" userId="d9da1968-53c0-42ef-8402-8ec29ee44b39" providerId="ADAL" clId="{797C4332-D1EA-4E54-8B2D-8AE1A184468B}" dt="2026-01-14T21:38:46.121" v="5" actId="20577"/>
        <pc:sldMkLst>
          <pc:docMk/>
          <pc:sldMk cId="929964669" sldId="256"/>
        </pc:sldMkLst>
        <pc:spChg chg="mod">
          <ac:chgData name="Metzler, Franziska" userId="d9da1968-53c0-42ef-8402-8ec29ee44b39" providerId="ADAL" clId="{797C4332-D1EA-4E54-8B2D-8AE1A184468B}" dt="2026-01-14T21:38:42.165" v="4" actId="20577"/>
          <ac:spMkLst>
            <pc:docMk/>
            <pc:sldMk cId="929964669" sldId="256"/>
            <ac:spMk id="74" creationId="{02C5E527-DF61-2543-BA54-E02D69DC8BAA}"/>
          </ac:spMkLst>
        </pc:spChg>
        <pc:spChg chg="mod">
          <ac:chgData name="Metzler, Franziska" userId="d9da1968-53c0-42ef-8402-8ec29ee44b39" providerId="ADAL" clId="{797C4332-D1EA-4E54-8B2D-8AE1A184468B}" dt="2026-01-14T21:38:46.121" v="5" actId="20577"/>
          <ac:spMkLst>
            <pc:docMk/>
            <pc:sldMk cId="929964669" sldId="256"/>
            <ac:spMk id="82" creationId="{F7B645DB-BDCF-3041-A9F9-6ADB2FA33E02}"/>
          </ac:spMkLst>
        </pc:spChg>
        <pc:spChg chg="mod">
          <ac:chgData name="Metzler, Franziska" userId="d9da1968-53c0-42ef-8402-8ec29ee44b39" providerId="ADAL" clId="{797C4332-D1EA-4E54-8B2D-8AE1A184468B}" dt="2026-01-14T21:38:28.908" v="2" actId="20577"/>
          <ac:spMkLst>
            <pc:docMk/>
            <pc:sldMk cId="929964669" sldId="256"/>
            <ac:spMk id="85" creationId="{7B36F679-C8CF-2447-9281-C12720F630E3}"/>
          </ac:spMkLst>
        </pc:spChg>
        <pc:spChg chg="mod">
          <ac:chgData name="Metzler, Franziska" userId="d9da1968-53c0-42ef-8402-8ec29ee44b39" providerId="ADAL" clId="{797C4332-D1EA-4E54-8B2D-8AE1A184468B}" dt="2026-01-14T21:38:32.081" v="3" actId="20577"/>
          <ac:spMkLst>
            <pc:docMk/>
            <pc:sldMk cId="929964669" sldId="256"/>
            <ac:spMk id="96" creationId="{7672B97C-72DE-724D-9DF0-4285B82C2D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E2BD-CA30-7B45-9E1E-1001D7EA45F7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30F3B-A3A7-BF42-90D9-EEE4866215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1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0F3B-A3A7-BF42-90D9-EEE48662150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36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07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39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98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9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80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79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08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57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CH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80DF-4BC4-7E42-8B0D-D72832993312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ABE2-4C49-9444-BA45-3A255D54C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mailto:kleiderboersewuerzenbach@gmail.com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8" y="128464"/>
            <a:ext cx="3094031" cy="6311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6632" y="776536"/>
            <a:ext cx="32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Arial" charset="0"/>
                <a:ea typeface="Arial" charset="0"/>
                <a:cs typeface="Arial" charset="0"/>
              </a:rPr>
              <a:t>Veranstaltungsprogramm</a:t>
            </a:r>
          </a:p>
          <a:p>
            <a:pPr algn="ctr"/>
            <a:r>
              <a:rPr lang="de-CH" sz="1200" b="1" dirty="0">
                <a:latin typeface="Arial" charset="0"/>
                <a:ea typeface="Arial" charset="0"/>
                <a:cs typeface="Arial" charset="0"/>
              </a:rPr>
              <a:t>März </a:t>
            </a:r>
            <a:r>
              <a:rPr lang="de-DE" sz="1200" b="1" dirty="0">
                <a:latin typeface="Arial" charset="0"/>
                <a:ea typeface="Arial" charset="0"/>
                <a:cs typeface="Arial" charset="0"/>
              </a:rPr>
              <a:t>2026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8" y="9666243"/>
            <a:ext cx="168347" cy="16474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116" y="9661110"/>
            <a:ext cx="180153" cy="17500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22544" y="9656538"/>
            <a:ext cx="1154734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" dirty="0" err="1">
                <a:latin typeface="Arial" charset="0"/>
                <a:ea typeface="Arial" charset="0"/>
                <a:cs typeface="Arial" charset="0"/>
              </a:rPr>
              <a:t>www.clubjungerfamilien.ch</a:t>
            </a:r>
            <a:endParaRPr lang="de-DE" sz="5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41187" y="9656538"/>
            <a:ext cx="846694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" dirty="0" err="1">
                <a:latin typeface="Arial" charset="0"/>
                <a:ea typeface="Arial" charset="0"/>
                <a:cs typeface="Arial" charset="0"/>
              </a:rPr>
              <a:t>club.junger.familien</a:t>
            </a:r>
            <a:r>
              <a:rPr lang="de-DE" sz="55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14" y="9635837"/>
            <a:ext cx="244025" cy="20107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323474" y="9669296"/>
            <a:ext cx="1151176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" dirty="0" err="1">
                <a:latin typeface="Arial" charset="0"/>
                <a:ea typeface="Arial" charset="0"/>
                <a:cs typeface="Arial" charset="0"/>
              </a:rPr>
              <a:t>clubjungerfamilien@gmx.ch</a:t>
            </a:r>
            <a:r>
              <a:rPr lang="de-DE" sz="55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" name="AutoShape 2" descr="mage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4" name="Rechteck 83"/>
          <p:cNvSpPr/>
          <p:nvPr/>
        </p:nvSpPr>
        <p:spPr>
          <a:xfrm>
            <a:off x="116632" y="1299097"/>
            <a:ext cx="3211200" cy="1566208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de-DE" sz="95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Liebe Kinder, Eltern und </a:t>
            </a:r>
            <a:r>
              <a:rPr lang="de-DE" sz="95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Grosseltern</a:t>
            </a:r>
            <a:r>
              <a:rPr lang="de-DE" sz="95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algn="ctr">
              <a:spcBef>
                <a:spcPts val="600"/>
              </a:spcBef>
            </a:pPr>
            <a:r>
              <a:rPr lang="de-DE" sz="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Der Frühling naht und Ihr könnt Euch mit schönen Kindersachen und Spielzeug auf unserer Frühlings-Börse eindecken. Ein paar Wochen später gibt es zum 2. Mal eine Alles-fürs-Baby-Börse. </a:t>
            </a:r>
          </a:p>
          <a:p>
            <a:pPr algn="ctr"/>
            <a:r>
              <a:rPr lang="de-DE" sz="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Den spannenden Themenabend „Lebenskompetenzen“ hat die Spielgruppe </a:t>
            </a:r>
            <a:r>
              <a:rPr lang="de-DE" sz="95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Würzenbach</a:t>
            </a:r>
            <a:r>
              <a:rPr lang="de-DE" sz="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organisiert. </a:t>
            </a:r>
          </a:p>
          <a:p>
            <a:pPr algn="ctr">
              <a:spcBef>
                <a:spcPts val="600"/>
              </a:spcBef>
            </a:pPr>
            <a:r>
              <a:rPr lang="de-DE" sz="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Euer Club junger Familien</a:t>
            </a:r>
          </a:p>
        </p:txBody>
      </p:sp>
      <p:sp>
        <p:nvSpPr>
          <p:cNvPr id="80" name="Rechteck 79"/>
          <p:cNvSpPr/>
          <p:nvPr/>
        </p:nvSpPr>
        <p:spPr>
          <a:xfrm rot="16200000">
            <a:off x="3002876" y="9254343"/>
            <a:ext cx="73289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Bilder: </a:t>
            </a:r>
            <a:r>
              <a:rPr lang="de-DE" sz="50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Freepik.com</a:t>
            </a:r>
            <a:endParaRPr lang="de-DE" sz="5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AutoShape 2" descr="MG_1471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E73B725-D983-D640-ADEC-FD5D441F2A29}"/>
              </a:ext>
            </a:extLst>
          </p:cNvPr>
          <p:cNvSpPr/>
          <p:nvPr/>
        </p:nvSpPr>
        <p:spPr>
          <a:xfrm>
            <a:off x="115019" y="2926201"/>
            <a:ext cx="828000" cy="1897652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F64EDBF-E3FD-BF42-A798-C1474327583E}"/>
              </a:ext>
            </a:extLst>
          </p:cNvPr>
          <p:cNvSpPr/>
          <p:nvPr/>
        </p:nvSpPr>
        <p:spPr>
          <a:xfrm>
            <a:off x="1031948" y="2921672"/>
            <a:ext cx="2304000" cy="1903273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D3DF64B-B4C5-0E47-9B58-1B86FDDBC816}"/>
              </a:ext>
            </a:extLst>
          </p:cNvPr>
          <p:cNvSpPr txBox="1"/>
          <p:nvPr/>
        </p:nvSpPr>
        <p:spPr>
          <a:xfrm>
            <a:off x="1041765" y="2932970"/>
            <a:ext cx="1208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Frühlings-Börse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AFF9E46-5ED3-7C44-ACFB-096CB44323D6}"/>
              </a:ext>
            </a:extLst>
          </p:cNvPr>
          <p:cNvSpPr txBox="1"/>
          <p:nvPr/>
        </p:nvSpPr>
        <p:spPr>
          <a:xfrm>
            <a:off x="133766" y="292241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7. März</a:t>
            </a:r>
            <a:endParaRPr lang="de-DE" sz="800" b="1" i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Samstag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AAB9A1E-A72A-7F4F-8147-3E05214AC882}"/>
              </a:ext>
            </a:extLst>
          </p:cNvPr>
          <p:cNvSpPr txBox="1"/>
          <p:nvPr/>
        </p:nvSpPr>
        <p:spPr>
          <a:xfrm>
            <a:off x="1026096" y="3117895"/>
            <a:ext cx="2395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Zeit: </a:t>
            </a:r>
            <a:r>
              <a:rPr lang="de-CH" sz="800" dirty="0">
                <a:latin typeface="Arial" charset="0"/>
                <a:ea typeface="Arial" charset="0"/>
                <a:cs typeface="Arial" charset="0"/>
              </a:rPr>
              <a:t>9:30 - 11:30 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Uhr</a:t>
            </a:r>
          </a:p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Ort: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Würzenbachsaal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Schädrütistr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. 26, Luzern</a:t>
            </a:r>
          </a:p>
          <a:p>
            <a:pPr marL="92075" indent="-92075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Verkauf von Kinder- &amp; Jugendkleidung für den Frühling und Sommer, Spielsachen, Bücher, Babyartikel, Kinderfahrzeuge, Velos und vielem mehr</a:t>
            </a:r>
          </a:p>
          <a:p>
            <a:pPr marL="92075" indent="-92075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Kleider von Gr. 86 bis 176, Schuhe ab Gr. 21</a:t>
            </a:r>
          </a:p>
          <a:p>
            <a:pPr marL="92075" indent="-92075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Zahlung mit           möglich   </a:t>
            </a:r>
          </a:p>
        </p:txBody>
      </p:sp>
      <p:pic>
        <p:nvPicPr>
          <p:cNvPr id="48" name="Bild 116">
            <a:extLst>
              <a:ext uri="{FF2B5EF4-FFF2-40B4-BE49-F238E27FC236}">
                <a16:creationId xmlns:a16="http://schemas.microsoft.com/office/drawing/2014/main" id="{16DF62A0-708E-BD49-86F3-E75718144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87" y="4037115"/>
            <a:ext cx="255310" cy="8900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F40DBE9-862D-8940-AB18-B7E6FC1ACE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64" t="18211" r="7397" b="8632"/>
          <a:stretch/>
        </p:blipFill>
        <p:spPr>
          <a:xfrm>
            <a:off x="166020" y="3372301"/>
            <a:ext cx="718774" cy="834188"/>
          </a:xfrm>
          <a:prstGeom prst="flowChartAlternateProcess">
            <a:avLst/>
          </a:prstGeom>
        </p:spPr>
      </p:pic>
      <p:sp>
        <p:nvSpPr>
          <p:cNvPr id="63" name="Rechteck 62">
            <a:extLst>
              <a:ext uri="{FF2B5EF4-FFF2-40B4-BE49-F238E27FC236}">
                <a16:creationId xmlns:a16="http://schemas.microsoft.com/office/drawing/2014/main" id="{8170F079-1F2F-404D-82D7-5BE78ECDA7B8}"/>
              </a:ext>
            </a:extLst>
          </p:cNvPr>
          <p:cNvSpPr/>
          <p:nvPr/>
        </p:nvSpPr>
        <p:spPr>
          <a:xfrm>
            <a:off x="118850" y="4910921"/>
            <a:ext cx="828000" cy="2130311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97E22EE2-298B-194A-8275-34C3ECDCF8B6}"/>
              </a:ext>
            </a:extLst>
          </p:cNvPr>
          <p:cNvSpPr/>
          <p:nvPr/>
        </p:nvSpPr>
        <p:spPr>
          <a:xfrm>
            <a:off x="1021091" y="4899815"/>
            <a:ext cx="2304000" cy="2131200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A1B15148-A7A4-1D40-8100-23C07AD546B7}"/>
              </a:ext>
            </a:extLst>
          </p:cNvPr>
          <p:cNvSpPr/>
          <p:nvPr/>
        </p:nvSpPr>
        <p:spPr>
          <a:xfrm>
            <a:off x="115220" y="7136880"/>
            <a:ext cx="828000" cy="2498957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FBC4317-ADD8-5049-A1FC-74D19EDB916B}"/>
              </a:ext>
            </a:extLst>
          </p:cNvPr>
          <p:cNvSpPr/>
          <p:nvPr/>
        </p:nvSpPr>
        <p:spPr>
          <a:xfrm>
            <a:off x="1031948" y="7124568"/>
            <a:ext cx="2304000" cy="2502897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9B61D191-93A1-E247-AD9E-BC1483317535}"/>
              </a:ext>
            </a:extLst>
          </p:cNvPr>
          <p:cNvSpPr txBox="1"/>
          <p:nvPr/>
        </p:nvSpPr>
        <p:spPr>
          <a:xfrm>
            <a:off x="138886" y="7132081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28. März</a:t>
            </a:r>
          </a:p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Samstag 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4C4B69C0-3488-084A-A1D0-19B9EB4C1316}"/>
              </a:ext>
            </a:extLst>
          </p:cNvPr>
          <p:cNvSpPr txBox="1"/>
          <p:nvPr/>
        </p:nvSpPr>
        <p:spPr>
          <a:xfrm>
            <a:off x="970522" y="7113140"/>
            <a:ext cx="15712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Alles-fürs-Baby-Börse 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02C5E527-DF61-2543-BA54-E02D69DC8BAA}"/>
              </a:ext>
            </a:extLst>
          </p:cNvPr>
          <p:cNvSpPr txBox="1"/>
          <p:nvPr/>
        </p:nvSpPr>
        <p:spPr>
          <a:xfrm>
            <a:off x="954618" y="7349191"/>
            <a:ext cx="244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 typeface="Arial" charset="0"/>
              <a:buChar char="•"/>
              <a:tabLst>
                <a:tab pos="350838" algn="l"/>
              </a:tabLst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Zeit: 9:30 - 12:30 Uhr </a:t>
            </a:r>
          </a:p>
          <a:p>
            <a:pPr marL="95250" indent="-95250">
              <a:buFont typeface="Arial" charset="0"/>
              <a:buChar char="•"/>
              <a:tabLst>
                <a:tab pos="350838" algn="l"/>
              </a:tabLst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Wo: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Würzenbachsaal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Schädrütistr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. 26, Luzern</a:t>
            </a:r>
          </a:p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Angebot: Schwangerschaftskleidung, Babyspielzeug und Babykleidern bis Gr. 86 </a:t>
            </a:r>
          </a:p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   und alles was man sonst noch braucht</a:t>
            </a:r>
          </a:p>
          <a:p>
            <a:endParaRPr lang="de-DE" sz="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Abgerundete rechteckige Legende 76">
            <a:extLst>
              <a:ext uri="{FF2B5EF4-FFF2-40B4-BE49-F238E27FC236}">
                <a16:creationId xmlns:a16="http://schemas.microsoft.com/office/drawing/2014/main" id="{8113E99B-E839-4B4D-B588-EADF20358AFF}"/>
              </a:ext>
            </a:extLst>
          </p:cNvPr>
          <p:cNvSpPr/>
          <p:nvPr/>
        </p:nvSpPr>
        <p:spPr>
          <a:xfrm>
            <a:off x="1107397" y="8025541"/>
            <a:ext cx="2128978" cy="1421139"/>
          </a:xfrm>
          <a:prstGeom prst="wedgeRoundRectCallout">
            <a:avLst>
              <a:gd name="adj1" fmla="val -44572"/>
              <a:gd name="adj2" fmla="val 591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4E4C7DA8-4E9F-9848-920B-9ACD96E4CF38}"/>
              </a:ext>
            </a:extLst>
          </p:cNvPr>
          <p:cNvSpPr txBox="1"/>
          <p:nvPr/>
        </p:nvSpPr>
        <p:spPr>
          <a:xfrm>
            <a:off x="1092176" y="8062748"/>
            <a:ext cx="2139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Du möchtest etwas verkaufen? </a:t>
            </a:r>
          </a:p>
          <a:p>
            <a:r>
              <a:rPr lang="de-CH" sz="800" dirty="0">
                <a:latin typeface="Arial" charset="0"/>
                <a:ea typeface="Arial" charset="0"/>
                <a:cs typeface="Arial" charset="0"/>
              </a:rPr>
              <a:t>So funktioniert es:  </a:t>
            </a:r>
          </a:p>
          <a:p>
            <a:pPr marL="92075" indent="-92075">
              <a:buFont typeface="Arial" charset="0"/>
              <a:buChar char="•"/>
            </a:pPr>
            <a:r>
              <a:rPr lang="de-CH" sz="800" dirty="0">
                <a:latin typeface="Arial" charset="0"/>
                <a:ea typeface="Arial" charset="0"/>
                <a:cs typeface="Arial" charset="0"/>
              </a:rPr>
              <a:t>Bitte beim Club junger Familien einen Tisch für 15 CHF mieten.  </a:t>
            </a:r>
          </a:p>
          <a:p>
            <a:pPr marL="92075" indent="-92075">
              <a:buFont typeface="Arial" charset="0"/>
              <a:buChar char="•"/>
            </a:pPr>
            <a:r>
              <a:rPr lang="de-CH" sz="800" dirty="0">
                <a:latin typeface="Arial" charset="0"/>
                <a:ea typeface="Arial" charset="0"/>
                <a:cs typeface="Arial" charset="0"/>
              </a:rPr>
              <a:t>Schick uns für deine Tischbuchung eine E-Mail an: </a:t>
            </a:r>
          </a:p>
          <a:p>
            <a:pPr marL="185738" indent="-76200"/>
            <a:r>
              <a:rPr lang="de-CH" sz="800" dirty="0">
                <a:latin typeface="Arial" charset="0"/>
                <a:ea typeface="Arial" charset="0"/>
                <a:cs typeface="Arial" charset="0"/>
                <a:hlinkClick r:id="rId9"/>
              </a:rPr>
              <a:t>kleiderboersewuerzenbach@gmail.com</a:t>
            </a:r>
            <a:r>
              <a:rPr lang="de-CH" sz="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2075" indent="-92075">
              <a:buFont typeface="Arial" charset="0"/>
              <a:buChar char="•"/>
            </a:pPr>
            <a:r>
              <a:rPr lang="de-CH" sz="800" dirty="0">
                <a:latin typeface="Arial" charset="0"/>
                <a:ea typeface="Arial" charset="0"/>
                <a:cs typeface="Arial" charset="0"/>
              </a:rPr>
              <a:t>Für alle Verkäufer*innen wird der Saal ab 8:30 Uhr geöffnet, so dass ihr in Ruhe alles aufbauen könnt. </a:t>
            </a:r>
          </a:p>
          <a:p>
            <a:r>
              <a:rPr lang="de-CH" sz="800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de-CH" sz="800" b="1" dirty="0">
                <a:latin typeface="Arial" charset="0"/>
                <a:ea typeface="Arial" charset="0"/>
                <a:cs typeface="Arial" charset="0"/>
                <a:sym typeface="Wingdings"/>
              </a:rPr>
              <a:t>    </a:t>
            </a:r>
            <a:endParaRPr lang="de-CH" sz="800" dirty="0">
              <a:latin typeface="Arial" charset="0"/>
              <a:ea typeface="Arial" charset="0"/>
              <a:cs typeface="Arial" charset="0"/>
              <a:sym typeface="Wingdings"/>
            </a:endParaRPr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376C91D-CE9C-F84D-B0FC-C9660B9A043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856"/>
          <a:stretch/>
        </p:blipFill>
        <p:spPr>
          <a:xfrm>
            <a:off x="229219" y="7957703"/>
            <a:ext cx="607493" cy="59971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E69BB83-395A-B64B-99AF-F5244A6789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783" y="5636377"/>
            <a:ext cx="717565" cy="244120"/>
          </a:xfrm>
          <a:prstGeom prst="rect">
            <a:avLst/>
          </a:prstGeom>
        </p:spPr>
      </p:pic>
      <p:sp>
        <p:nvSpPr>
          <p:cNvPr id="79" name="Textfeld 78">
            <a:extLst>
              <a:ext uri="{FF2B5EF4-FFF2-40B4-BE49-F238E27FC236}">
                <a16:creationId xmlns:a16="http://schemas.microsoft.com/office/drawing/2014/main" id="{9C3B4B8E-5BEA-D24C-B45D-2A4B503B1CB2}"/>
              </a:ext>
            </a:extLst>
          </p:cNvPr>
          <p:cNvSpPr txBox="1"/>
          <p:nvPr/>
        </p:nvSpPr>
        <p:spPr>
          <a:xfrm>
            <a:off x="126656" y="493281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25. März</a:t>
            </a:r>
            <a:endParaRPr lang="de-DE" sz="800" b="1" i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Mittwoch</a:t>
            </a:r>
          </a:p>
        </p:txBody>
      </p:sp>
      <p:sp>
        <p:nvSpPr>
          <p:cNvPr id="81" name="Textfeld 69">
            <a:extLst>
              <a:ext uri="{FF2B5EF4-FFF2-40B4-BE49-F238E27FC236}">
                <a16:creationId xmlns:a16="http://schemas.microsoft.com/office/drawing/2014/main" id="{C77CE109-1DEF-BB43-B467-256A4B8BA5F5}"/>
              </a:ext>
            </a:extLst>
          </p:cNvPr>
          <p:cNvSpPr txBox="1"/>
          <p:nvPr/>
        </p:nvSpPr>
        <p:spPr>
          <a:xfrm>
            <a:off x="62557" y="5839616"/>
            <a:ext cx="9140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" dirty="0" err="1">
                <a:latin typeface="Arial" charset="0"/>
                <a:ea typeface="Arial" charset="0"/>
                <a:cs typeface="Arial" charset="0"/>
              </a:rPr>
              <a:t>www.spiel-gruppe.ch</a:t>
            </a:r>
            <a:endParaRPr lang="de-DE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D8ABA686-7B73-B246-AC58-A9C13952599B}"/>
              </a:ext>
            </a:extLst>
          </p:cNvPr>
          <p:cNvSpPr txBox="1"/>
          <p:nvPr/>
        </p:nvSpPr>
        <p:spPr>
          <a:xfrm>
            <a:off x="980728" y="4910921"/>
            <a:ext cx="23134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Lebenskompetenzen – Gemeinsam</a:t>
            </a:r>
          </a:p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wachsen mit unseren kleinen </a:t>
            </a:r>
          </a:p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Entdecker*innen (Themenabend)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7B36F679-C8CF-2447-9281-C12720F630E3}"/>
              </a:ext>
            </a:extLst>
          </p:cNvPr>
          <p:cNvSpPr txBox="1"/>
          <p:nvPr/>
        </p:nvSpPr>
        <p:spPr>
          <a:xfrm>
            <a:off x="977759" y="5418212"/>
            <a:ext cx="24485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0838" algn="l"/>
              </a:tabLst>
            </a:pPr>
            <a:r>
              <a:rPr lang="de-DE" sz="800" i="1" dirty="0">
                <a:latin typeface="Arial" charset="0"/>
                <a:ea typeface="Arial" charset="0"/>
                <a:cs typeface="Arial" charset="0"/>
              </a:rPr>
              <a:t>Eltern wünschen sich für Kinder, dass sie sich den Herausforderungen des Lebens gewachsen fühlen. Verdrehte Jackenärmel, schaurig spannende Geschichten, riskantes Spiel, </a:t>
            </a:r>
            <a:r>
              <a:rPr lang="de-DE" sz="800" i="1" dirty="0" err="1">
                <a:latin typeface="Arial" charset="0"/>
                <a:ea typeface="Arial" charset="0"/>
                <a:cs typeface="Arial" charset="0"/>
              </a:rPr>
              <a:t>grosse</a:t>
            </a:r>
            <a:r>
              <a:rPr lang="de-DE" sz="800" i="1" dirty="0">
                <a:latin typeface="Arial" charset="0"/>
                <a:ea typeface="Arial" charset="0"/>
                <a:cs typeface="Arial" charset="0"/>
              </a:rPr>
              <a:t> Gefühle – alles stärkt Ihr Kind.</a:t>
            </a:r>
          </a:p>
          <a:p>
            <a:pPr marL="95250" indent="-95250">
              <a:buFont typeface="Arial" charset="0"/>
              <a:buChar char="•"/>
              <a:tabLst>
                <a:tab pos="350838" algn="l"/>
              </a:tabLst>
            </a:pPr>
            <a:endParaRPr lang="de-DE" sz="800" dirty="0">
              <a:latin typeface="Arial" charset="0"/>
              <a:ea typeface="Arial" charset="0"/>
              <a:cs typeface="Arial" charset="0"/>
            </a:endParaRPr>
          </a:p>
          <a:p>
            <a:pPr marL="95250" indent="-95250">
              <a:buFont typeface="Arial" charset="0"/>
              <a:buChar char="•"/>
              <a:tabLst>
                <a:tab pos="350838" algn="l"/>
              </a:tabLst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Zeit: 19:00 - 21:00 Uhr (anschliessend Apéro)</a:t>
            </a:r>
          </a:p>
          <a:p>
            <a:pPr marL="95250" indent="-95250">
              <a:buFont typeface="Arial" charset="0"/>
              <a:buChar char="•"/>
              <a:tabLst>
                <a:tab pos="350838" algn="l"/>
              </a:tabLst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Wo: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Würzenbachsaal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Schädrütistr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. 26, Luzern</a:t>
            </a:r>
          </a:p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Für wen: Anlass für Eltern und Bezugs-personen von 2 - 6-jährigen Kindern</a:t>
            </a:r>
          </a:p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Eintritt: kostenlos</a:t>
            </a:r>
          </a:p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Mehr Infos und Anmeldung hier: </a:t>
            </a:r>
          </a:p>
          <a:p>
            <a:pPr marL="95250" indent="-95250">
              <a:buFont typeface="Arial" charset="0"/>
              <a:buChar char="•"/>
            </a:pPr>
            <a:endParaRPr lang="de-DE" sz="800" dirty="0">
              <a:latin typeface="Arial" charset="0"/>
              <a:ea typeface="Arial" charset="0"/>
              <a:cs typeface="Arial" charset="0"/>
            </a:endParaRPr>
          </a:p>
          <a:p>
            <a:endParaRPr lang="de-DE" sz="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6A2ACF6-5BCD-8F45-9250-77CEF97BE1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4944" y="6556450"/>
            <a:ext cx="371432" cy="43304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A858ADE-5419-664C-BD96-E14302F40F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083" y="6156343"/>
            <a:ext cx="783803" cy="162757"/>
          </a:xfrm>
          <a:prstGeom prst="rect">
            <a:avLst/>
          </a:prstGeom>
        </p:spPr>
      </p:pic>
      <p:sp>
        <p:nvSpPr>
          <p:cNvPr id="86" name="Textfeld 69">
            <a:extLst>
              <a:ext uri="{FF2B5EF4-FFF2-40B4-BE49-F238E27FC236}">
                <a16:creationId xmlns:a16="http://schemas.microsoft.com/office/drawing/2014/main" id="{65C2EB56-0762-6D4F-96B8-E86EE3B997CC}"/>
              </a:ext>
            </a:extLst>
          </p:cNvPr>
          <p:cNvSpPr txBox="1"/>
          <p:nvPr/>
        </p:nvSpPr>
        <p:spPr>
          <a:xfrm>
            <a:off x="63710" y="6239679"/>
            <a:ext cx="9357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" dirty="0" err="1">
                <a:latin typeface="Arial" charset="0"/>
                <a:ea typeface="Arial" charset="0"/>
                <a:cs typeface="Arial" charset="0"/>
              </a:rPr>
              <a:t>www.akzent-luzern.ch</a:t>
            </a:r>
            <a:endParaRPr lang="de-DE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" name="Textfeld 92">
            <a:extLst>
              <a:ext uri="{FF2B5EF4-FFF2-40B4-BE49-F238E27FC236}">
                <a16:creationId xmlns:a16="http://schemas.microsoft.com/office/drawing/2014/main" id="{8520941F-725A-634E-8372-56C15A55007F}"/>
              </a:ext>
            </a:extLst>
          </p:cNvPr>
          <p:cNvSpPr txBox="1"/>
          <p:nvPr/>
        </p:nvSpPr>
        <p:spPr>
          <a:xfrm>
            <a:off x="987387" y="4251452"/>
            <a:ext cx="1865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Wollt Ihr Euch als Verkäufer*in oder Helfer*in zur Frühlungsbörse am Samstag, 7. März 2026 anmelden?</a:t>
            </a:r>
          </a:p>
        </p:txBody>
      </p:sp>
      <p:pic>
        <p:nvPicPr>
          <p:cNvPr id="88" name="Picture 28">
            <a:extLst>
              <a:ext uri="{FF2B5EF4-FFF2-40B4-BE49-F238E27FC236}">
                <a16:creationId xmlns:a16="http://schemas.microsoft.com/office/drawing/2014/main" id="{E6C3C287-FBD4-A147-8A5F-0D814E1AE7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6009" y="4253280"/>
            <a:ext cx="508675" cy="504000"/>
          </a:xfrm>
          <a:prstGeom prst="rect">
            <a:avLst/>
          </a:prstGeom>
        </p:spPr>
      </p:pic>
      <p:pic>
        <p:nvPicPr>
          <p:cNvPr id="41" name="Bild 3">
            <a:extLst>
              <a:ext uri="{FF2B5EF4-FFF2-40B4-BE49-F238E27FC236}">
                <a16:creationId xmlns:a16="http://schemas.microsoft.com/office/drawing/2014/main" id="{CCEC020E-DA67-AA47-B573-5694488F5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45" y="139762"/>
            <a:ext cx="3094031" cy="631148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0118CE4D-A2B6-C84F-96DA-E5D2457BBCE1}"/>
              </a:ext>
            </a:extLst>
          </p:cNvPr>
          <p:cNvSpPr txBox="1"/>
          <p:nvPr/>
        </p:nvSpPr>
        <p:spPr>
          <a:xfrm>
            <a:off x="3531159" y="787834"/>
            <a:ext cx="32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Arial" charset="0"/>
                <a:ea typeface="Arial" charset="0"/>
                <a:cs typeface="Arial" charset="0"/>
              </a:rPr>
              <a:t>Veranstaltungsprogramm</a:t>
            </a:r>
          </a:p>
          <a:p>
            <a:pPr algn="ctr"/>
            <a:r>
              <a:rPr lang="de-CH" sz="1200" b="1" dirty="0">
                <a:latin typeface="Arial" charset="0"/>
                <a:ea typeface="Arial" charset="0"/>
                <a:cs typeface="Arial" charset="0"/>
              </a:rPr>
              <a:t>März </a:t>
            </a:r>
            <a:r>
              <a:rPr lang="de-DE" sz="1200" b="1" dirty="0">
                <a:latin typeface="Arial" charset="0"/>
                <a:ea typeface="Arial" charset="0"/>
                <a:cs typeface="Arial" charset="0"/>
              </a:rPr>
              <a:t>2026</a:t>
            </a:r>
          </a:p>
        </p:txBody>
      </p:sp>
      <p:pic>
        <p:nvPicPr>
          <p:cNvPr id="45" name="Bild 5">
            <a:extLst>
              <a:ext uri="{FF2B5EF4-FFF2-40B4-BE49-F238E27FC236}">
                <a16:creationId xmlns:a16="http://schemas.microsoft.com/office/drawing/2014/main" id="{D889DAE0-B6FF-CE4D-8EB3-EFB184D02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75" y="9677541"/>
            <a:ext cx="168347" cy="164740"/>
          </a:xfrm>
          <a:prstGeom prst="rect">
            <a:avLst/>
          </a:prstGeom>
        </p:spPr>
      </p:pic>
      <p:pic>
        <p:nvPicPr>
          <p:cNvPr id="46" name="Bild 6">
            <a:extLst>
              <a:ext uri="{FF2B5EF4-FFF2-40B4-BE49-F238E27FC236}">
                <a16:creationId xmlns:a16="http://schemas.microsoft.com/office/drawing/2014/main" id="{F53149E6-C169-8B40-BBC9-81E0D38CC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9643" y="9672408"/>
            <a:ext cx="180153" cy="175007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2E9D1D7F-FF2C-4043-A405-BD326B6C11AA}"/>
              </a:ext>
            </a:extLst>
          </p:cNvPr>
          <p:cNvSpPr txBox="1"/>
          <p:nvPr/>
        </p:nvSpPr>
        <p:spPr>
          <a:xfrm>
            <a:off x="3637071" y="9667836"/>
            <a:ext cx="1154734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" dirty="0" err="1">
                <a:latin typeface="Arial" charset="0"/>
                <a:ea typeface="Arial" charset="0"/>
                <a:cs typeface="Arial" charset="0"/>
              </a:rPr>
              <a:t>www.clubjungerfamilien.ch</a:t>
            </a:r>
            <a:endParaRPr lang="de-DE" sz="5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4CF7FC6-CE9C-4D4C-90C6-2BFCC205EE13}"/>
              </a:ext>
            </a:extLst>
          </p:cNvPr>
          <p:cNvSpPr txBox="1"/>
          <p:nvPr/>
        </p:nvSpPr>
        <p:spPr>
          <a:xfrm>
            <a:off x="4755714" y="9667836"/>
            <a:ext cx="846694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" dirty="0" err="1">
                <a:latin typeface="Arial" charset="0"/>
                <a:ea typeface="Arial" charset="0"/>
                <a:cs typeface="Arial" charset="0"/>
              </a:rPr>
              <a:t>club.junger.familien</a:t>
            </a:r>
            <a:r>
              <a:rPr lang="de-DE" sz="55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50" name="Bild 10">
            <a:extLst>
              <a:ext uri="{FF2B5EF4-FFF2-40B4-BE49-F238E27FC236}">
                <a16:creationId xmlns:a16="http://schemas.microsoft.com/office/drawing/2014/main" id="{AA4C146C-ACF4-C142-8742-F8E08E7645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41" y="9647135"/>
            <a:ext cx="244025" cy="201073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27CF4214-0E2B-A94E-9B21-EE653A7D5D0B}"/>
              </a:ext>
            </a:extLst>
          </p:cNvPr>
          <p:cNvSpPr txBox="1"/>
          <p:nvPr/>
        </p:nvSpPr>
        <p:spPr>
          <a:xfrm>
            <a:off x="5738001" y="9680594"/>
            <a:ext cx="1151176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" dirty="0" err="1">
                <a:latin typeface="Arial" charset="0"/>
                <a:ea typeface="Arial" charset="0"/>
                <a:cs typeface="Arial" charset="0"/>
              </a:rPr>
              <a:t>clubjungerfamilien@gmx.ch</a:t>
            </a:r>
            <a:r>
              <a:rPr lang="de-DE" sz="55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2" name="AutoShape 2" descr="mage.png">
            <a:extLst>
              <a:ext uri="{FF2B5EF4-FFF2-40B4-BE49-F238E27FC236}">
                <a16:creationId xmlns:a16="http://schemas.microsoft.com/office/drawing/2014/main" id="{F1F95FBB-D8EA-B747-AE3C-C32B7129A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4527" y="112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F24E5EF-A5CC-5B47-ABC7-91EC7A47157D}"/>
              </a:ext>
            </a:extLst>
          </p:cNvPr>
          <p:cNvSpPr/>
          <p:nvPr/>
        </p:nvSpPr>
        <p:spPr>
          <a:xfrm>
            <a:off x="3531159" y="1310395"/>
            <a:ext cx="3211200" cy="1566208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de-DE" sz="95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Liebe Kinder, Eltern und </a:t>
            </a:r>
            <a:r>
              <a:rPr lang="de-DE" sz="95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Grosseltern</a:t>
            </a:r>
            <a:r>
              <a:rPr lang="de-DE" sz="95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algn="ctr">
              <a:spcBef>
                <a:spcPts val="600"/>
              </a:spcBef>
            </a:pPr>
            <a:r>
              <a:rPr lang="de-DE" sz="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Der Frühling naht und Ihr könnt Euch mit schönen Kindersachen und Spielzeug auf unserer Frühlings-Börse eindecken. Ein paar Wochen später gibt es zum 2. Mal eine Alles-fürs-Baby-Börse. </a:t>
            </a:r>
          </a:p>
          <a:p>
            <a:pPr algn="ctr"/>
            <a:r>
              <a:rPr lang="de-DE" sz="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Den spannenden Themenabend „Lebenskompetenzen“ hat die Spielgruppe </a:t>
            </a:r>
            <a:r>
              <a:rPr lang="de-DE" sz="95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Würzenbach</a:t>
            </a:r>
            <a:r>
              <a:rPr lang="de-DE" sz="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organisiert. </a:t>
            </a:r>
          </a:p>
          <a:p>
            <a:pPr algn="ctr">
              <a:spcBef>
                <a:spcPts val="600"/>
              </a:spcBef>
            </a:pPr>
            <a:r>
              <a:rPr lang="de-DE" sz="95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Euer Club junger Familien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6E25B0E7-C3C8-964D-B02C-9D654B08250D}"/>
              </a:ext>
            </a:extLst>
          </p:cNvPr>
          <p:cNvSpPr/>
          <p:nvPr/>
        </p:nvSpPr>
        <p:spPr>
          <a:xfrm rot="16200000">
            <a:off x="6417403" y="9265641"/>
            <a:ext cx="73289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Bilder: </a:t>
            </a:r>
            <a:r>
              <a:rPr lang="de-DE" sz="50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Freepik.com</a:t>
            </a:r>
            <a:endParaRPr lang="de-DE" sz="5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AutoShape 2" descr="MG_1471.PNG">
            <a:extLst>
              <a:ext uri="{FF2B5EF4-FFF2-40B4-BE49-F238E27FC236}">
                <a16:creationId xmlns:a16="http://schemas.microsoft.com/office/drawing/2014/main" id="{982DAA12-9AF6-284E-9E53-2708269F3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66927" y="1636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80605E99-892C-864B-ADF5-B81EC29731EC}"/>
              </a:ext>
            </a:extLst>
          </p:cNvPr>
          <p:cNvSpPr/>
          <p:nvPr/>
        </p:nvSpPr>
        <p:spPr>
          <a:xfrm>
            <a:off x="3529546" y="2937499"/>
            <a:ext cx="828000" cy="1897652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536F83E7-BF64-8645-9CEA-2841AC8CAC57}"/>
              </a:ext>
            </a:extLst>
          </p:cNvPr>
          <p:cNvSpPr/>
          <p:nvPr/>
        </p:nvSpPr>
        <p:spPr>
          <a:xfrm>
            <a:off x="4446475" y="2932970"/>
            <a:ext cx="2304000" cy="1903273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529AC48-B04C-CE49-8E99-E9A36FB43C9E}"/>
              </a:ext>
            </a:extLst>
          </p:cNvPr>
          <p:cNvSpPr txBox="1"/>
          <p:nvPr/>
        </p:nvSpPr>
        <p:spPr>
          <a:xfrm>
            <a:off x="4456292" y="2944268"/>
            <a:ext cx="1208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Frühlings-Börse 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F6CF7B4-2E56-584B-94F7-FEB279DE67DA}"/>
              </a:ext>
            </a:extLst>
          </p:cNvPr>
          <p:cNvSpPr txBox="1"/>
          <p:nvPr/>
        </p:nvSpPr>
        <p:spPr>
          <a:xfrm>
            <a:off x="3548293" y="293371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7. März</a:t>
            </a:r>
            <a:endParaRPr lang="de-DE" sz="800" b="1" i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Samstag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56E8BA60-394C-304D-A4DF-0C90021BF944}"/>
              </a:ext>
            </a:extLst>
          </p:cNvPr>
          <p:cNvSpPr txBox="1"/>
          <p:nvPr/>
        </p:nvSpPr>
        <p:spPr>
          <a:xfrm>
            <a:off x="4440623" y="3129193"/>
            <a:ext cx="2395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Zeit: </a:t>
            </a:r>
            <a:r>
              <a:rPr lang="de-CH" sz="800" dirty="0">
                <a:latin typeface="Arial" charset="0"/>
                <a:ea typeface="Arial" charset="0"/>
                <a:cs typeface="Arial" charset="0"/>
              </a:rPr>
              <a:t>9:30 - 11:30 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Uhr</a:t>
            </a:r>
          </a:p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Ort: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Würzenbachsaal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Schädrütistr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. 26, Luzern</a:t>
            </a:r>
          </a:p>
          <a:p>
            <a:pPr marL="92075" indent="-92075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Verkauf von Kinder- &amp; Jugendkleidung für den Frühling und Sommer, Spielsachen, Bücher, Babyartikel, Kinderfahrzeuge, Velos und vielem mehr</a:t>
            </a:r>
          </a:p>
          <a:p>
            <a:pPr marL="92075" indent="-92075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Kleider von Gr. 86 bis 176, Schuhe ab Gr. 21</a:t>
            </a:r>
          </a:p>
          <a:p>
            <a:pPr marL="92075" indent="-92075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Zahlung mit           möglich   </a:t>
            </a:r>
          </a:p>
        </p:txBody>
      </p:sp>
      <p:pic>
        <p:nvPicPr>
          <p:cNvPr id="61" name="Bild 116">
            <a:extLst>
              <a:ext uri="{FF2B5EF4-FFF2-40B4-BE49-F238E27FC236}">
                <a16:creationId xmlns:a16="http://schemas.microsoft.com/office/drawing/2014/main" id="{D4B30465-658D-D148-9A64-515CA79C9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14" y="4048413"/>
            <a:ext cx="255310" cy="89007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C2D08F3D-BD58-E749-9DDA-8BBD84E59C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64" t="18211" r="7397" b="8632"/>
          <a:stretch/>
        </p:blipFill>
        <p:spPr>
          <a:xfrm>
            <a:off x="3580547" y="3383599"/>
            <a:ext cx="718774" cy="834188"/>
          </a:xfrm>
          <a:prstGeom prst="flowChartAlternateProcess">
            <a:avLst/>
          </a:prstGeom>
        </p:spPr>
      </p:pic>
      <p:sp>
        <p:nvSpPr>
          <p:cNvPr id="64" name="Rechteck 63">
            <a:extLst>
              <a:ext uri="{FF2B5EF4-FFF2-40B4-BE49-F238E27FC236}">
                <a16:creationId xmlns:a16="http://schemas.microsoft.com/office/drawing/2014/main" id="{DD9CE0CC-7BE2-F54B-BDDA-014A7D2DE2D3}"/>
              </a:ext>
            </a:extLst>
          </p:cNvPr>
          <p:cNvSpPr/>
          <p:nvPr/>
        </p:nvSpPr>
        <p:spPr>
          <a:xfrm>
            <a:off x="3533377" y="4922219"/>
            <a:ext cx="828000" cy="2130311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55684E78-9450-FE40-98BB-CD701E04D6EB}"/>
              </a:ext>
            </a:extLst>
          </p:cNvPr>
          <p:cNvSpPr/>
          <p:nvPr/>
        </p:nvSpPr>
        <p:spPr>
          <a:xfrm>
            <a:off x="4435618" y="4911113"/>
            <a:ext cx="2304000" cy="2131200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408B671-51F4-944F-9CF1-E94F4B77A4B2}"/>
              </a:ext>
            </a:extLst>
          </p:cNvPr>
          <p:cNvSpPr/>
          <p:nvPr/>
        </p:nvSpPr>
        <p:spPr>
          <a:xfrm>
            <a:off x="3529747" y="7148178"/>
            <a:ext cx="828000" cy="2498957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6A22D510-DC53-114D-BD6D-1C67AA871ED4}"/>
              </a:ext>
            </a:extLst>
          </p:cNvPr>
          <p:cNvSpPr/>
          <p:nvPr/>
        </p:nvSpPr>
        <p:spPr>
          <a:xfrm>
            <a:off x="4446475" y="7135866"/>
            <a:ext cx="2304000" cy="2502897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de-DE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420B7970-A14E-BE4F-AB13-288F153952FC}"/>
              </a:ext>
            </a:extLst>
          </p:cNvPr>
          <p:cNvSpPr txBox="1"/>
          <p:nvPr/>
        </p:nvSpPr>
        <p:spPr>
          <a:xfrm>
            <a:off x="3553413" y="7143379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28. März</a:t>
            </a:r>
          </a:p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Samstag 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677747A5-593B-1643-9FBD-730E1235BBCD}"/>
              </a:ext>
            </a:extLst>
          </p:cNvPr>
          <p:cNvSpPr txBox="1"/>
          <p:nvPr/>
        </p:nvSpPr>
        <p:spPr>
          <a:xfrm>
            <a:off x="4385049" y="7124438"/>
            <a:ext cx="15712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Alles-fürs-Baby-Börse 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F7B645DB-BDCF-3041-A9F9-6ADB2FA33E02}"/>
              </a:ext>
            </a:extLst>
          </p:cNvPr>
          <p:cNvSpPr txBox="1"/>
          <p:nvPr/>
        </p:nvSpPr>
        <p:spPr>
          <a:xfrm>
            <a:off x="4369145" y="7360489"/>
            <a:ext cx="244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 typeface="Arial" charset="0"/>
              <a:buChar char="•"/>
              <a:tabLst>
                <a:tab pos="350838" algn="l"/>
              </a:tabLst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Zeit: 9:30 - 12:30 Uhr </a:t>
            </a:r>
          </a:p>
          <a:p>
            <a:pPr marL="95250" indent="-95250">
              <a:buFont typeface="Arial" charset="0"/>
              <a:buChar char="•"/>
              <a:tabLst>
                <a:tab pos="350838" algn="l"/>
              </a:tabLst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Wo: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Würzenbachsaal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Schädrütistr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. 26, Luzern</a:t>
            </a:r>
          </a:p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Angebot: Schwangerschaftskleidung, Babyspielzeug und Babykleidern bis Gr. 86 </a:t>
            </a:r>
          </a:p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   und alles was man sonst noch braucht</a:t>
            </a:r>
          </a:p>
          <a:p>
            <a:endParaRPr lang="de-DE" sz="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9" name="Abgerundete rechteckige Legende 88">
            <a:extLst>
              <a:ext uri="{FF2B5EF4-FFF2-40B4-BE49-F238E27FC236}">
                <a16:creationId xmlns:a16="http://schemas.microsoft.com/office/drawing/2014/main" id="{4A9BDF34-9B8B-6F4E-8065-244CD8AF7100}"/>
              </a:ext>
            </a:extLst>
          </p:cNvPr>
          <p:cNvSpPr/>
          <p:nvPr/>
        </p:nvSpPr>
        <p:spPr>
          <a:xfrm>
            <a:off x="4521924" y="8036839"/>
            <a:ext cx="2128978" cy="1421139"/>
          </a:xfrm>
          <a:prstGeom prst="wedgeRoundRectCallout">
            <a:avLst>
              <a:gd name="adj1" fmla="val -44572"/>
              <a:gd name="adj2" fmla="val 591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1AD30EC2-D82D-F043-A2EC-194461BA7FB2}"/>
              </a:ext>
            </a:extLst>
          </p:cNvPr>
          <p:cNvSpPr txBox="1"/>
          <p:nvPr/>
        </p:nvSpPr>
        <p:spPr>
          <a:xfrm>
            <a:off x="4506703" y="8074046"/>
            <a:ext cx="2139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Du möchtest etwas verkaufen? </a:t>
            </a:r>
          </a:p>
          <a:p>
            <a:r>
              <a:rPr lang="de-CH" sz="800" dirty="0">
                <a:latin typeface="Arial" charset="0"/>
                <a:ea typeface="Arial" charset="0"/>
                <a:cs typeface="Arial" charset="0"/>
              </a:rPr>
              <a:t>So funktioniert es:  </a:t>
            </a:r>
          </a:p>
          <a:p>
            <a:pPr marL="92075" indent="-92075">
              <a:buFont typeface="Arial" charset="0"/>
              <a:buChar char="•"/>
            </a:pPr>
            <a:r>
              <a:rPr lang="de-CH" sz="800" dirty="0">
                <a:latin typeface="Arial" charset="0"/>
                <a:ea typeface="Arial" charset="0"/>
                <a:cs typeface="Arial" charset="0"/>
              </a:rPr>
              <a:t>Bitte beim Club junger Familien einen Tisch für 15 CHF mieten.  </a:t>
            </a:r>
          </a:p>
          <a:p>
            <a:pPr marL="92075" indent="-92075">
              <a:buFont typeface="Arial" charset="0"/>
              <a:buChar char="•"/>
            </a:pPr>
            <a:r>
              <a:rPr lang="de-CH" sz="800" dirty="0">
                <a:latin typeface="Arial" charset="0"/>
                <a:ea typeface="Arial" charset="0"/>
                <a:cs typeface="Arial" charset="0"/>
              </a:rPr>
              <a:t>Schick uns für deine Tischbuchung eine E-Mail an: </a:t>
            </a:r>
          </a:p>
          <a:p>
            <a:pPr marL="185738" indent="-76200"/>
            <a:r>
              <a:rPr lang="de-CH" sz="800" dirty="0">
                <a:latin typeface="Arial" charset="0"/>
                <a:ea typeface="Arial" charset="0"/>
                <a:cs typeface="Arial" charset="0"/>
                <a:hlinkClick r:id="rId9"/>
              </a:rPr>
              <a:t>kleiderboersewuerzenbach@gmail.com</a:t>
            </a:r>
            <a:r>
              <a:rPr lang="de-CH" sz="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2075" indent="-92075">
              <a:buFont typeface="Arial" charset="0"/>
              <a:buChar char="•"/>
            </a:pPr>
            <a:r>
              <a:rPr lang="de-CH" sz="800" dirty="0">
                <a:latin typeface="Arial" charset="0"/>
                <a:ea typeface="Arial" charset="0"/>
                <a:cs typeface="Arial" charset="0"/>
              </a:rPr>
              <a:t>Für alle Verkäufer*innen wird der Saal ab 8:30 Uhr geöffnet, so dass ihr in Ruhe alles aufbauen könnt. </a:t>
            </a:r>
          </a:p>
          <a:p>
            <a:r>
              <a:rPr lang="de-CH" sz="800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de-CH" sz="800" b="1" dirty="0">
                <a:latin typeface="Arial" charset="0"/>
                <a:ea typeface="Arial" charset="0"/>
                <a:cs typeface="Arial" charset="0"/>
                <a:sym typeface="Wingdings"/>
              </a:rPr>
              <a:t>    </a:t>
            </a:r>
            <a:endParaRPr lang="de-CH" sz="800" dirty="0">
              <a:latin typeface="Arial" charset="0"/>
              <a:ea typeface="Arial" charset="0"/>
              <a:cs typeface="Arial" charset="0"/>
              <a:sym typeface="Wingdings"/>
            </a:endParaRPr>
          </a:p>
        </p:txBody>
      </p:sp>
      <p:pic>
        <p:nvPicPr>
          <p:cNvPr id="91" name="Grafik 90">
            <a:extLst>
              <a:ext uri="{FF2B5EF4-FFF2-40B4-BE49-F238E27FC236}">
                <a16:creationId xmlns:a16="http://schemas.microsoft.com/office/drawing/2014/main" id="{61FD4510-E363-FC42-AE60-B1A624A2756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856"/>
          <a:stretch/>
        </p:blipFill>
        <p:spPr>
          <a:xfrm>
            <a:off x="3643746" y="7969001"/>
            <a:ext cx="607493" cy="599719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506C5DB8-82A1-3C42-B4CE-766E53880D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5310" y="5647675"/>
            <a:ext cx="717565" cy="244120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80EF8C42-EB58-F745-B24D-8A7A855209FF}"/>
              </a:ext>
            </a:extLst>
          </p:cNvPr>
          <p:cNvSpPr txBox="1"/>
          <p:nvPr/>
        </p:nvSpPr>
        <p:spPr>
          <a:xfrm>
            <a:off x="3541183" y="4944113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25. März</a:t>
            </a:r>
            <a:endParaRPr lang="de-DE" sz="800" b="1" i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Mittwoch</a:t>
            </a:r>
          </a:p>
        </p:txBody>
      </p:sp>
      <p:sp>
        <p:nvSpPr>
          <p:cNvPr id="94" name="Textfeld 69">
            <a:extLst>
              <a:ext uri="{FF2B5EF4-FFF2-40B4-BE49-F238E27FC236}">
                <a16:creationId xmlns:a16="http://schemas.microsoft.com/office/drawing/2014/main" id="{7A65ACEA-72AA-1F4A-9E33-8A59CA0986BB}"/>
              </a:ext>
            </a:extLst>
          </p:cNvPr>
          <p:cNvSpPr txBox="1"/>
          <p:nvPr/>
        </p:nvSpPr>
        <p:spPr>
          <a:xfrm>
            <a:off x="3477084" y="5850914"/>
            <a:ext cx="9140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" dirty="0" err="1">
                <a:latin typeface="Arial" charset="0"/>
                <a:ea typeface="Arial" charset="0"/>
                <a:cs typeface="Arial" charset="0"/>
              </a:rPr>
              <a:t>www.spiel-gruppe.ch</a:t>
            </a:r>
            <a:endParaRPr lang="de-DE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E4223A93-3D17-EA48-9077-31607BC5958D}"/>
              </a:ext>
            </a:extLst>
          </p:cNvPr>
          <p:cNvSpPr txBox="1"/>
          <p:nvPr/>
        </p:nvSpPr>
        <p:spPr>
          <a:xfrm>
            <a:off x="4395255" y="4922219"/>
            <a:ext cx="23134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Lebenskompetenzen – Gemeinsam</a:t>
            </a:r>
          </a:p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wachsen mit unseren kleinen </a:t>
            </a:r>
          </a:p>
          <a:p>
            <a:r>
              <a:rPr lang="de-DE" sz="10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Entdecker*innen (Themenabend)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7672B97C-72DE-724D-9DF0-4285B82C2D5D}"/>
              </a:ext>
            </a:extLst>
          </p:cNvPr>
          <p:cNvSpPr txBox="1"/>
          <p:nvPr/>
        </p:nvSpPr>
        <p:spPr>
          <a:xfrm>
            <a:off x="4392286" y="5429510"/>
            <a:ext cx="24485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0838" algn="l"/>
              </a:tabLst>
            </a:pPr>
            <a:r>
              <a:rPr lang="de-DE" sz="800" i="1" dirty="0">
                <a:latin typeface="Arial" charset="0"/>
                <a:ea typeface="Arial" charset="0"/>
                <a:cs typeface="Arial" charset="0"/>
              </a:rPr>
              <a:t>Eltern wünschen sich für Kinder, dass sie sich den Herausforderungen des Lebens gewachsen fühlen. Verdrehte Jackenärmel, schaurig spannende Geschichten, riskantes Spiel, </a:t>
            </a:r>
            <a:r>
              <a:rPr lang="de-DE" sz="800" i="1" dirty="0" err="1">
                <a:latin typeface="Arial" charset="0"/>
                <a:ea typeface="Arial" charset="0"/>
                <a:cs typeface="Arial" charset="0"/>
              </a:rPr>
              <a:t>grosse</a:t>
            </a:r>
            <a:r>
              <a:rPr lang="de-DE" sz="800" i="1" dirty="0">
                <a:latin typeface="Arial" charset="0"/>
                <a:ea typeface="Arial" charset="0"/>
                <a:cs typeface="Arial" charset="0"/>
              </a:rPr>
              <a:t> Gefühle – alles stärkt Ihr Kind.</a:t>
            </a:r>
          </a:p>
          <a:p>
            <a:pPr marL="95250" indent="-95250">
              <a:buFont typeface="Arial" charset="0"/>
              <a:buChar char="•"/>
              <a:tabLst>
                <a:tab pos="350838" algn="l"/>
              </a:tabLst>
            </a:pPr>
            <a:endParaRPr lang="de-DE" sz="800" dirty="0">
              <a:latin typeface="Arial" charset="0"/>
              <a:ea typeface="Arial" charset="0"/>
              <a:cs typeface="Arial" charset="0"/>
            </a:endParaRPr>
          </a:p>
          <a:p>
            <a:pPr marL="95250" indent="-95250">
              <a:buFont typeface="Arial" charset="0"/>
              <a:buChar char="•"/>
              <a:tabLst>
                <a:tab pos="350838" algn="l"/>
              </a:tabLst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Zeit: 19:00 - 21:00 Uhr (anschliessend Apéro)</a:t>
            </a:r>
          </a:p>
          <a:p>
            <a:pPr marL="95250" indent="-95250">
              <a:buFont typeface="Arial" charset="0"/>
              <a:buChar char="•"/>
              <a:tabLst>
                <a:tab pos="350838" algn="l"/>
              </a:tabLst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Wo: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Würzenbachsaal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Schädrütistr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. 26, Luzern</a:t>
            </a:r>
          </a:p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Für wen: Anlass für Eltern und Bezugs-personen von 2 - 6-jährigen Kindern</a:t>
            </a:r>
          </a:p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Eintritt: kostenlos</a:t>
            </a:r>
          </a:p>
          <a:p>
            <a:pPr marL="95250" indent="-95250">
              <a:buFont typeface="Arial" charset="0"/>
              <a:buChar char="•"/>
            </a:pPr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Mehr Infos und Anmeldung hier: </a:t>
            </a:r>
          </a:p>
          <a:p>
            <a:pPr marL="95250" indent="-95250">
              <a:buFont typeface="Arial" charset="0"/>
              <a:buChar char="•"/>
            </a:pPr>
            <a:endParaRPr lang="de-DE" sz="800" dirty="0">
              <a:latin typeface="Arial" charset="0"/>
              <a:ea typeface="Arial" charset="0"/>
              <a:cs typeface="Arial" charset="0"/>
            </a:endParaRPr>
          </a:p>
          <a:p>
            <a:endParaRPr lang="de-DE" sz="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7" name="Grafik 96">
            <a:extLst>
              <a:ext uri="{FF2B5EF4-FFF2-40B4-BE49-F238E27FC236}">
                <a16:creationId xmlns:a16="http://schemas.microsoft.com/office/drawing/2014/main" id="{6C1A12F9-903E-4447-BF59-DE0182C77D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9471" y="6567748"/>
            <a:ext cx="371432" cy="433049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F8101E61-852A-4646-A791-84D329ADB0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7610" y="6167641"/>
            <a:ext cx="783803" cy="162757"/>
          </a:xfrm>
          <a:prstGeom prst="rect">
            <a:avLst/>
          </a:prstGeom>
        </p:spPr>
      </p:pic>
      <p:sp>
        <p:nvSpPr>
          <p:cNvPr id="99" name="Textfeld 69">
            <a:extLst>
              <a:ext uri="{FF2B5EF4-FFF2-40B4-BE49-F238E27FC236}">
                <a16:creationId xmlns:a16="http://schemas.microsoft.com/office/drawing/2014/main" id="{D5571FAA-A504-FA42-97BE-FA9ED7CD51BE}"/>
              </a:ext>
            </a:extLst>
          </p:cNvPr>
          <p:cNvSpPr txBox="1"/>
          <p:nvPr/>
        </p:nvSpPr>
        <p:spPr>
          <a:xfrm>
            <a:off x="3478237" y="6250977"/>
            <a:ext cx="9357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" dirty="0" err="1">
                <a:latin typeface="Arial" charset="0"/>
                <a:ea typeface="Arial" charset="0"/>
                <a:cs typeface="Arial" charset="0"/>
              </a:rPr>
              <a:t>www.akzent-luzern.ch</a:t>
            </a:r>
            <a:endParaRPr lang="de-DE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2">
            <a:extLst>
              <a:ext uri="{FF2B5EF4-FFF2-40B4-BE49-F238E27FC236}">
                <a16:creationId xmlns:a16="http://schemas.microsoft.com/office/drawing/2014/main" id="{992B5ADB-82BB-724C-A3F8-D51A5C26BCCF}"/>
              </a:ext>
            </a:extLst>
          </p:cNvPr>
          <p:cNvSpPr txBox="1"/>
          <p:nvPr/>
        </p:nvSpPr>
        <p:spPr>
          <a:xfrm>
            <a:off x="4401914" y="4262750"/>
            <a:ext cx="1865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Wollt Ihr Euch als Verkäufer*in oder Helfer*in zur Frühlungsbörse am Samstag, 7. März 2026 anmelden?</a:t>
            </a:r>
          </a:p>
        </p:txBody>
      </p:sp>
      <p:pic>
        <p:nvPicPr>
          <p:cNvPr id="101" name="Picture 28">
            <a:extLst>
              <a:ext uri="{FF2B5EF4-FFF2-40B4-BE49-F238E27FC236}">
                <a16:creationId xmlns:a16="http://schemas.microsoft.com/office/drawing/2014/main" id="{5CEB4F12-5A98-574D-B225-5D1E22AB58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0536" y="4264578"/>
            <a:ext cx="50867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64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713</Words>
  <Application>Microsoft Office PowerPoint</Application>
  <PresentationFormat>A4 Paper (210x297 mm)</PresentationFormat>
  <Paragraphs>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Franziska Lieder</dc:creator>
  <cp:lastModifiedBy>Metzler, Franziska</cp:lastModifiedBy>
  <cp:revision>92</cp:revision>
  <cp:lastPrinted>2022-12-15T08:07:56Z</cp:lastPrinted>
  <dcterms:created xsi:type="dcterms:W3CDTF">2022-11-21T10:35:52Z</dcterms:created>
  <dcterms:modified xsi:type="dcterms:W3CDTF">2026-01-14T21:40:10Z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f783dd-f5fe-4e6c-8816-198fd9c95f56_Enabled">
    <vt:lpwstr>true</vt:lpwstr>
  </property>
  <property fmtid="{D5CDD505-2E9C-101B-9397-08002B2CF9AE}" pid="3" name="MSIP_Label_04f783dd-f5fe-4e6c-8816-198fd9c95f56_SetDate">
    <vt:lpwstr>2024-01-15T20:35:57Z</vt:lpwstr>
  </property>
  <property fmtid="{D5CDD505-2E9C-101B-9397-08002B2CF9AE}" pid="4" name="MSIP_Label_04f783dd-f5fe-4e6c-8816-198fd9c95f56_Method">
    <vt:lpwstr>Privileged</vt:lpwstr>
  </property>
  <property fmtid="{D5CDD505-2E9C-101B-9397-08002B2CF9AE}" pid="5" name="MSIP_Label_04f783dd-f5fe-4e6c-8816-198fd9c95f56_Name">
    <vt:lpwstr>English - Non-Corporate</vt:lpwstr>
  </property>
  <property fmtid="{D5CDD505-2E9C-101B-9397-08002B2CF9AE}" pid="6" name="MSIP_Label_04f783dd-f5fe-4e6c-8816-198fd9c95f56_SiteId">
    <vt:lpwstr>484a70d1-caaf-4a03-a477-1cbe688304af</vt:lpwstr>
  </property>
  <property fmtid="{D5CDD505-2E9C-101B-9397-08002B2CF9AE}" pid="7" name="MSIP_Label_04f783dd-f5fe-4e6c-8816-198fd9c95f56_ActionId">
    <vt:lpwstr>049e748f-14ae-4f5d-8de5-db60b4b13116</vt:lpwstr>
  </property>
  <property fmtid="{D5CDD505-2E9C-101B-9397-08002B2CF9AE}" pid="8" name="MSIP_Label_04f783dd-f5fe-4e6c-8816-198fd9c95f56_ContentBits">
    <vt:lpwstr>0</vt:lpwstr>
  </property>
  <property fmtid="{D5CDD505-2E9C-101B-9397-08002B2CF9AE}" pid="9" name="_AdHocReviewCycleID">
    <vt:i4>1207722802</vt:i4>
  </property>
  <property fmtid="{D5CDD505-2E9C-101B-9397-08002B2CF9AE}" pid="10" name="_NewReviewCycle">
    <vt:lpwstr/>
  </property>
  <property fmtid="{D5CDD505-2E9C-101B-9397-08002B2CF9AE}" pid="11" name="_EmailSubject">
    <vt:lpwstr>Test</vt:lpwstr>
  </property>
  <property fmtid="{D5CDD505-2E9C-101B-9397-08002B2CF9AE}" pid="12" name="_AuthorEmail">
    <vt:lpwstr>franziska.metzler@organon.com</vt:lpwstr>
  </property>
  <property fmtid="{D5CDD505-2E9C-101B-9397-08002B2CF9AE}" pid="13" name="_AuthorEmailDisplayName">
    <vt:lpwstr>Metzler, Franziska</vt:lpwstr>
  </property>
  <property fmtid="{D5CDD505-2E9C-101B-9397-08002B2CF9AE}" pid="14" name="_PreviousAdHocReviewCycleID">
    <vt:i4>380959897</vt:i4>
  </property>
</Properties>
</file>